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0" r:id="rId3"/>
    <p:sldId id="269" r:id="rId4"/>
    <p:sldId id="270" r:id="rId5"/>
    <p:sldId id="271" r:id="rId6"/>
    <p:sldId id="272" r:id="rId7"/>
    <p:sldId id="273" r:id="rId8"/>
    <p:sldId id="265" r:id="rId9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95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jpe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8D9767-77E3-4638-9935-C895339552DC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81BF17-0DC5-4A78-9831-59A79E22F29F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38404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FF4367-E6F7-50BD-8580-809DD4740B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C18B58D-F1DF-95C4-7B72-16BCBD281D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8AEDC2E-AED6-E1A9-6995-3A3567C01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682497-E0C3-5F54-4B9A-F7B31AD6A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F1A4A6-892C-6EDE-F8EB-1F6798F197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01962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FCB4D1-044D-2390-1880-5CBADC91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A491970-D8F9-572F-2033-EE7B6DE10B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F615A8-AC87-9D43-866B-92BC9A3E7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B2CEFD-FA95-4622-0D56-1472899C2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B41233A-AC8D-47CF-1083-94DF1B72DF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443876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8155B910-9A04-E4EB-F153-D9B8805B18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77986AB5-5E93-7A07-1FC5-D112497DB2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2E052A-EE52-EDD9-A360-5B215E0247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D46E6C-FEF8-9C4B-3AA3-15ACA6E86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230013-2EA6-C8CE-F1DB-BDE47A497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248806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ítulo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590D43-ABAD-D6FC-6BF4-133384968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72C504-6C61-F8AB-274F-BD05084422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C0AD908-9833-D3BA-67E1-8BE7DB8B75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398DA72-D06F-4497-E4FC-C8623DD4B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290B64-3D65-2B47-4625-8A1F6D220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59097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566E71-6DF7-AC2D-6BD9-3B8EC4F3C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7EE361-3CB8-9495-0BAC-539FAB3AF8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AB06B0-8E82-95FE-11EF-4E878EAAE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9D1DF87-145B-D440-C0C3-481550E83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253070A-5600-43BD-BC9D-DC7979944A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10524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A4C566-1E44-3C65-B31C-78F7B625B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BEC7947-34B8-30F8-1415-984D78D44D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19D975-A9D2-FDEE-7E0D-170E43550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8D50866-498E-9F19-5B38-A56BD32F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DB921A7E-52E5-5832-11BD-A39335562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54876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DA2304-FCFD-3AED-EE48-383B09E81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2E8D61D-EEB1-09A1-D384-7427982B6F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EF89C96-994B-9033-1800-DB6B4BFCE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F175247-C364-7C30-0C6A-D43BE3FE4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8313999-EF67-07E0-1E74-64B3CC351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476BA84-35C8-8A39-4C7B-B1ABA5247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192704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2298E3-E050-E8FB-5FB1-359A97C8D4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8A87E40-91A5-60CB-4E75-48B63537C6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0EED588-15B7-AF8D-C06F-C04309D48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086F368-9593-9DB1-075C-EBAD50B3C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620EA57-8159-AB17-4A38-12E688F9F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5FC166D-92ED-7DC5-B102-2778AB69D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D82734F7-B9D5-71B3-D985-40AA20445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A5F8BAE-D86C-7DD6-B2C6-CAA138AFD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22112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E00A15-8789-03F4-A08B-4755E129D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E739631-3BF9-127B-0329-25D4C3646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D7411CC-4F2C-E793-C3FF-866129F40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0DA121C-A3D4-59A2-F43C-7B750ADBE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7922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79FE01D-5C0A-A4B5-4A26-768212136F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E36A795-C896-45F8-5011-309CB0E5F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2DC3886-6CF1-AFA4-0AFE-8A156BF9A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6297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0C3631-036A-97B6-5281-EB4EFA9F9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05B697B-5CAA-4749-54CF-B1C0DF3BC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F9AED14-46DD-2796-BF57-CCE2657615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2BF06CB-0D0C-C01C-91DB-157EF876F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C34FCA0-8D9E-85D2-D8EE-94A11A9B32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08C5C8E-7703-9007-F439-398C7BCF0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30654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1FE43E-99B2-77DA-2BE7-3F4B43583B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9181F2B-E01B-AE91-7A7B-83A327D871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B6BF945-233B-E3B7-7A18-A3427A1301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428FEDA-49EB-6C6D-5CC5-FCEBDB8BE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EC3052B-70A2-1D0B-5A53-EF468EE13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B47D642-39C0-9B7A-72C3-752ECA247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59819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941F9CE-66A5-2706-1001-9EFC291D9D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C526923-C372-AE6C-E3A7-2DAEBE2FCA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1BE3FC5-D97D-69D0-2D1D-A601DFD5D3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D7807-A9C2-4C8E-B0F1-7AF311048F86}" type="datetimeFigureOut">
              <a:rPr lang="es-ES" smtClean="0"/>
              <a:t>01/09/2023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F7A997-7624-6502-BE84-E5E5A4B6397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EF8C764-925B-0B23-F5E5-F0D90C9D72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38F1E-E90D-4266-B93B-1118D63732D7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5689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5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ídeo 4" descr="Iconos de rascacielos y ubicación">
            <a:extLst>
              <a:ext uri="{FF2B5EF4-FFF2-40B4-BE49-F238E27FC236}">
                <a16:creationId xmlns:a16="http://schemas.microsoft.com/office/drawing/2014/main" id="{8F4E5531-CB2F-3616-78B3-C4266816EE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F00851-B0B2-114E-9236-78FAC7E31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 sz="6600" b="1" dirty="0">
                <a:solidFill>
                  <a:srgbClr val="FFFFFF"/>
                </a:solidFill>
              </a:rPr>
              <a:t>Proyecto de Aplicación Móvil para la Movilidad en Barcelona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B36D60-7F57-24FC-F60F-27A8C27AE0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9076" y="4087041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s-ES" sz="3200" b="1" dirty="0">
                <a:solidFill>
                  <a:srgbClr val="FFFFFF"/>
                </a:solidFill>
              </a:rPr>
              <a:t>Una solución para mejorar la movilidad urbana</a:t>
            </a:r>
          </a:p>
          <a:p>
            <a:r>
              <a:rPr lang="es-ES" i="1" dirty="0">
                <a:solidFill>
                  <a:srgbClr val="FFFFFF"/>
                </a:solidFill>
              </a:rPr>
              <a:t>Asignatura CSIO</a:t>
            </a:r>
          </a:p>
          <a:p>
            <a:endParaRPr lang="es-ES" dirty="0">
              <a:solidFill>
                <a:srgbClr val="FFFFFF"/>
              </a:solidFill>
            </a:endParaRPr>
          </a:p>
        </p:txBody>
      </p:sp>
      <p:pic>
        <p:nvPicPr>
          <p:cNvPr id="4" name="Picture 2" descr="Hackathon per les malalties minoritàries | Facultat d ...">
            <a:extLst>
              <a:ext uri="{FF2B5EF4-FFF2-40B4-BE49-F238E27FC236}">
                <a16:creationId xmlns:a16="http://schemas.microsoft.com/office/drawing/2014/main" id="{B54ABEAD-623F-1DE7-858A-DFB1944977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815637" y="138837"/>
            <a:ext cx="1376363" cy="67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8170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íneas y puntos conectados que representan una red">
            <a:extLst>
              <a:ext uri="{FF2B5EF4-FFF2-40B4-BE49-F238E27FC236}">
                <a16:creationId xmlns:a16="http://schemas.microsoft.com/office/drawing/2014/main" id="{5C7875D7-5692-719E-C1FF-05CB6C4207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44" r="14746"/>
          <a:stretch/>
        </p:blipFill>
        <p:spPr>
          <a:xfrm>
            <a:off x="6448426" y="0"/>
            <a:ext cx="5743574" cy="6857999"/>
          </a:xfrm>
          <a:prstGeom prst="rect">
            <a:avLst/>
          </a:prstGeom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614CF9-2B22-1BBA-E425-1F25B253A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0075" y="633976"/>
            <a:ext cx="4905375" cy="4585724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s-ES" sz="1600" b="1" i="0" dirty="0">
                <a:solidFill>
                  <a:srgbClr val="1F1F1F"/>
                </a:solidFill>
                <a:effectLst/>
                <a:latin typeface="Google Sans"/>
              </a:rPr>
              <a:t>Introducción:</a:t>
            </a:r>
          </a:p>
          <a:p>
            <a:pPr marL="742950" lvl="1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La movilidad urbana es un problema creciente en las grandes ciudades.</a:t>
            </a:r>
          </a:p>
          <a:p>
            <a:pPr marL="742950" lvl="1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Barcelona no es una excepción.</a:t>
            </a:r>
          </a:p>
          <a:p>
            <a:pPr marL="742950" lvl="1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El tráfico congestionado, la falta de aparcamiento y la contaminación son algunas de las principales preocupaciones de los ciudadanos.</a:t>
            </a:r>
          </a:p>
          <a:p>
            <a:pPr marL="0" indent="0" algn="l">
              <a:lnSpc>
                <a:spcPct val="120000"/>
              </a:lnSpc>
              <a:buNone/>
            </a:pPr>
            <a:r>
              <a:rPr lang="es-ES" sz="1600" b="1" i="0" dirty="0">
                <a:solidFill>
                  <a:srgbClr val="1F1F1F"/>
                </a:solidFill>
                <a:effectLst/>
                <a:latin typeface="Google Sans"/>
              </a:rPr>
              <a:t>Objetivo del proyecto:</a:t>
            </a:r>
          </a:p>
          <a:p>
            <a:pPr marL="742950" lvl="1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Desarrollar una aplicación móvil que permita mejorar la movilidad urbana en Barcelona.</a:t>
            </a:r>
          </a:p>
          <a:p>
            <a:pPr marL="742950" lvl="1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La aplicación ofrecerá una serie de servicios para facilitar el transporte y la movilidad de los ciudadanos.</a:t>
            </a:r>
          </a:p>
        </p:txBody>
      </p:sp>
      <p:pic>
        <p:nvPicPr>
          <p:cNvPr id="7" name="Picture 2" descr="Hackathon per les malalties minoritàries | Facultat d ...">
            <a:extLst>
              <a:ext uri="{FF2B5EF4-FFF2-40B4-BE49-F238E27FC236}">
                <a16:creationId xmlns:a16="http://schemas.microsoft.com/office/drawing/2014/main" id="{35DD9AE8-C9A0-3A9C-6C00-2677533F00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1925" y="6111861"/>
            <a:ext cx="1376363" cy="67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2081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íneas y puntos conectados que representan una red">
            <a:extLst>
              <a:ext uri="{FF2B5EF4-FFF2-40B4-BE49-F238E27FC236}">
                <a16:creationId xmlns:a16="http://schemas.microsoft.com/office/drawing/2014/main" id="{5C7875D7-5692-719E-C1FF-05CB6C4207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44" r="14746"/>
          <a:stretch/>
        </p:blipFill>
        <p:spPr>
          <a:xfrm>
            <a:off x="6448426" y="0"/>
            <a:ext cx="5743574" cy="6857999"/>
          </a:xfrm>
          <a:prstGeom prst="rect">
            <a:avLst/>
          </a:prstGeom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614CF9-2B22-1BBA-E425-1F25B253A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0075" y="633975"/>
            <a:ext cx="4905375" cy="5357249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l">
              <a:lnSpc>
                <a:spcPct val="120000"/>
              </a:lnSpc>
              <a:buNone/>
            </a:pPr>
            <a:r>
              <a:rPr lang="es-ES" sz="1600" b="1" i="0" dirty="0">
                <a:solidFill>
                  <a:srgbClr val="1F1F1F"/>
                </a:solidFill>
                <a:effectLst/>
                <a:latin typeface="Google Sans"/>
              </a:rPr>
              <a:t>Características de la aplicación:</a:t>
            </a:r>
          </a:p>
          <a:p>
            <a:pPr marL="742950" lvl="1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Servicio de geolocalización:</a:t>
            </a:r>
          </a:p>
          <a:p>
            <a:pPr lvl="2" algn="l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La aplicación utilizará la geolocalización para mostrar a los usuarios la ubicación de los vehículos y transportes disponibles.</a:t>
            </a:r>
          </a:p>
          <a:p>
            <a:pPr marL="742950" lvl="1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Servicio de reserva:</a:t>
            </a:r>
          </a:p>
          <a:p>
            <a:pPr lvl="2" algn="l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Los usuarios podrán reservar un vehículo o transporte con antelación.</a:t>
            </a:r>
          </a:p>
          <a:p>
            <a:pPr marL="742950" lvl="1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Servicio de pago:</a:t>
            </a:r>
          </a:p>
          <a:p>
            <a:pPr lvl="2" algn="l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Los usuarios podrán pagar por el servicio de transporte de forma segura y sencilla.</a:t>
            </a:r>
          </a:p>
          <a:p>
            <a:pPr marL="742950" lvl="1" indent="-285750" algn="l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Servicio de información:</a:t>
            </a:r>
          </a:p>
          <a:p>
            <a:pPr lvl="2" algn="l">
              <a:lnSpc>
                <a:spcPct val="120000"/>
              </a:lnSpc>
              <a:buFont typeface="Wingdings" panose="05000000000000000000" pitchFamily="2" charset="2"/>
              <a:buChar char="ü"/>
            </a:pPr>
            <a:r>
              <a:rPr lang="es-ES" sz="1600" b="0" i="0" dirty="0">
                <a:solidFill>
                  <a:srgbClr val="1F1F1F"/>
                </a:solidFill>
                <a:effectLst/>
                <a:latin typeface="Google Sans"/>
              </a:rPr>
              <a:t>La aplicación ofrecerá información sobre la movilidad urbana en Barcelona, como el tráfico, el transporte público y las rutas más convenientes.</a:t>
            </a:r>
          </a:p>
        </p:txBody>
      </p:sp>
      <p:pic>
        <p:nvPicPr>
          <p:cNvPr id="2" name="Picture 2" descr="Hackathon per les malalties minoritàries | Facultat d ...">
            <a:extLst>
              <a:ext uri="{FF2B5EF4-FFF2-40B4-BE49-F238E27FC236}">
                <a16:creationId xmlns:a16="http://schemas.microsoft.com/office/drawing/2014/main" id="{9A7DBAAF-72D7-D816-21E4-16DA40C9FC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1925" y="6111861"/>
            <a:ext cx="1376363" cy="67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840681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íneas y puntos conectados que representan una red">
            <a:extLst>
              <a:ext uri="{FF2B5EF4-FFF2-40B4-BE49-F238E27FC236}">
                <a16:creationId xmlns:a16="http://schemas.microsoft.com/office/drawing/2014/main" id="{5C7875D7-5692-719E-C1FF-05CB6C4207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44" r="14746"/>
          <a:stretch/>
        </p:blipFill>
        <p:spPr>
          <a:xfrm>
            <a:off x="6448426" y="0"/>
            <a:ext cx="5743574" cy="6857999"/>
          </a:xfrm>
          <a:prstGeom prst="rect">
            <a:avLst/>
          </a:prstGeom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614CF9-2B22-1BBA-E425-1F25B253A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0075" y="633975"/>
            <a:ext cx="4905375" cy="4804799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s-ES" sz="1600" b="1" dirty="0">
                <a:solidFill>
                  <a:srgbClr val="1F1F1F"/>
                </a:solidFill>
                <a:latin typeface="Google Sans"/>
              </a:rPr>
              <a:t>Beneficios de la aplicación:</a:t>
            </a:r>
          </a:p>
          <a:p>
            <a:pPr marL="742950" lvl="1" indent="-285750">
              <a:lnSpc>
                <a:spcPct val="120000"/>
              </a:lnSpc>
            </a:pPr>
            <a:r>
              <a:rPr lang="es-ES" sz="1600" dirty="0">
                <a:solidFill>
                  <a:srgbClr val="1F1F1F"/>
                </a:solidFill>
                <a:latin typeface="Google Sans"/>
              </a:rPr>
              <a:t>Mejorará la movilidad urbana:</a:t>
            </a:r>
          </a:p>
          <a:p>
            <a:pPr lvl="2">
              <a:lnSpc>
                <a:spcPct val="120000"/>
              </a:lnSpc>
            </a:pPr>
            <a:r>
              <a:rPr lang="es-ES" sz="1600" dirty="0">
                <a:solidFill>
                  <a:srgbClr val="1F1F1F"/>
                </a:solidFill>
                <a:latin typeface="Google Sans"/>
              </a:rPr>
              <a:t>La aplicación reducirá el tráfico congestionado y facilitará el transporte de los ciudadanos.</a:t>
            </a:r>
          </a:p>
          <a:p>
            <a:pPr marL="742950" lvl="1" indent="-285750">
              <a:lnSpc>
                <a:spcPct val="120000"/>
              </a:lnSpc>
            </a:pPr>
            <a:r>
              <a:rPr lang="es-ES" sz="1600" dirty="0">
                <a:solidFill>
                  <a:srgbClr val="1F1F1F"/>
                </a:solidFill>
                <a:latin typeface="Google Sans"/>
              </a:rPr>
              <a:t>Ahorrar tiempo y dinero:</a:t>
            </a:r>
          </a:p>
          <a:p>
            <a:pPr lvl="2">
              <a:lnSpc>
                <a:spcPct val="120000"/>
              </a:lnSpc>
            </a:pPr>
            <a:r>
              <a:rPr lang="es-ES" sz="1600" dirty="0">
                <a:solidFill>
                  <a:srgbClr val="1F1F1F"/>
                </a:solidFill>
                <a:latin typeface="Google Sans"/>
              </a:rPr>
              <a:t>La aplicación permitirá a los usuarios ahorrar tiempo y dinero en sus desplazamientos.</a:t>
            </a:r>
          </a:p>
          <a:p>
            <a:pPr marL="742950" lvl="1" indent="-285750">
              <a:lnSpc>
                <a:spcPct val="120000"/>
              </a:lnSpc>
            </a:pPr>
            <a:r>
              <a:rPr lang="es-ES" sz="1600" dirty="0">
                <a:solidFill>
                  <a:srgbClr val="1F1F1F"/>
                </a:solidFill>
                <a:latin typeface="Google Sans"/>
              </a:rPr>
              <a:t>Reducir la contaminación:</a:t>
            </a:r>
          </a:p>
          <a:p>
            <a:pPr lvl="2">
              <a:lnSpc>
                <a:spcPct val="120000"/>
              </a:lnSpc>
            </a:pPr>
            <a:r>
              <a:rPr lang="es-ES" sz="1600" dirty="0">
                <a:solidFill>
                  <a:srgbClr val="1F1F1F"/>
                </a:solidFill>
                <a:latin typeface="Google Sans"/>
              </a:rPr>
              <a:t>La aplicación fomentará el uso de transportes sostenibles, como el transporte público y el ciclismo.</a:t>
            </a:r>
          </a:p>
        </p:txBody>
      </p:sp>
      <p:pic>
        <p:nvPicPr>
          <p:cNvPr id="4" name="Picture 2" descr="Hackathon per les malalties minoritàries | Facultat d ...">
            <a:extLst>
              <a:ext uri="{FF2B5EF4-FFF2-40B4-BE49-F238E27FC236}">
                <a16:creationId xmlns:a16="http://schemas.microsoft.com/office/drawing/2014/main" id="{B06C3880-8FA2-8528-E02D-82A145709C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1925" y="6111861"/>
            <a:ext cx="1376363" cy="67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04790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íneas y puntos conectados que representan una red">
            <a:extLst>
              <a:ext uri="{FF2B5EF4-FFF2-40B4-BE49-F238E27FC236}">
                <a16:creationId xmlns:a16="http://schemas.microsoft.com/office/drawing/2014/main" id="{5C7875D7-5692-719E-C1FF-05CB6C4207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44" r="14746"/>
          <a:stretch/>
        </p:blipFill>
        <p:spPr>
          <a:xfrm>
            <a:off x="6448426" y="0"/>
            <a:ext cx="5743574" cy="6857999"/>
          </a:xfrm>
          <a:prstGeom prst="rect">
            <a:avLst/>
          </a:prstGeom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614CF9-2B22-1BBA-E425-1F25B253A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0075" y="633976"/>
            <a:ext cx="4905375" cy="3742762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s-ES" sz="1600" b="1" dirty="0">
                <a:solidFill>
                  <a:srgbClr val="1F1F1F"/>
                </a:solidFill>
                <a:latin typeface="Google Sans"/>
              </a:rPr>
              <a:t>Equipo de desarrollo:</a:t>
            </a:r>
          </a:p>
          <a:p>
            <a:pPr marL="742950" lvl="1" indent="-285750">
              <a:lnSpc>
                <a:spcPct val="120000"/>
              </a:lnSpc>
            </a:pPr>
            <a:r>
              <a:rPr lang="es-ES" sz="1600" dirty="0">
                <a:solidFill>
                  <a:srgbClr val="1F1F1F"/>
                </a:solidFill>
                <a:latin typeface="Google Sans"/>
              </a:rPr>
              <a:t>El proyecto será desarrollado por un equipo de ingenieros y desarrolladores experimentados.</a:t>
            </a:r>
          </a:p>
          <a:p>
            <a:pPr marL="742950" lvl="1" indent="-285750">
              <a:lnSpc>
                <a:spcPct val="120000"/>
              </a:lnSpc>
            </a:pPr>
            <a:r>
              <a:rPr lang="es-ES" sz="1600" dirty="0">
                <a:solidFill>
                  <a:srgbClr val="1F1F1F"/>
                </a:solidFill>
                <a:latin typeface="Google Sans"/>
              </a:rPr>
              <a:t>El equipo está formado por profesionales de diferentes disciplinas, como la informática, la ingeniería industrial y la economía.</a:t>
            </a:r>
          </a:p>
        </p:txBody>
      </p:sp>
      <p:pic>
        <p:nvPicPr>
          <p:cNvPr id="4" name="Picture 2" descr="Hackathon per les malalties minoritàries | Facultat d ...">
            <a:extLst>
              <a:ext uri="{FF2B5EF4-FFF2-40B4-BE49-F238E27FC236}">
                <a16:creationId xmlns:a16="http://schemas.microsoft.com/office/drawing/2014/main" id="{77FB2ED5-4D99-61CC-949A-3BD75A5738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1925" y="6111861"/>
            <a:ext cx="1376363" cy="67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976226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íneas y puntos conectados que representan una red">
            <a:extLst>
              <a:ext uri="{FF2B5EF4-FFF2-40B4-BE49-F238E27FC236}">
                <a16:creationId xmlns:a16="http://schemas.microsoft.com/office/drawing/2014/main" id="{5C7875D7-5692-719E-C1FF-05CB6C4207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44" r="14746"/>
          <a:stretch/>
        </p:blipFill>
        <p:spPr>
          <a:xfrm>
            <a:off x="6448426" y="0"/>
            <a:ext cx="5743574" cy="6857999"/>
          </a:xfrm>
          <a:prstGeom prst="rect">
            <a:avLst/>
          </a:prstGeom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614CF9-2B22-1BBA-E425-1F25B253A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0075" y="633976"/>
            <a:ext cx="4905375" cy="3742762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s-ES" sz="1600" b="1" dirty="0">
                <a:solidFill>
                  <a:srgbClr val="1F1F1F"/>
                </a:solidFill>
                <a:latin typeface="Google Sans"/>
              </a:rPr>
              <a:t>Cronograma del proyecto:</a:t>
            </a:r>
          </a:p>
          <a:p>
            <a:pPr marL="742950" lvl="1" indent="-285750">
              <a:lnSpc>
                <a:spcPct val="120000"/>
              </a:lnSpc>
            </a:pPr>
            <a:r>
              <a:rPr lang="es-ES" sz="1600" dirty="0">
                <a:solidFill>
                  <a:srgbClr val="1F1F1F"/>
                </a:solidFill>
                <a:latin typeface="Google Sans"/>
              </a:rPr>
              <a:t>El proyecto se desarrollará en dos fases.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s-ES" sz="1600" b="1" dirty="0">
                <a:solidFill>
                  <a:srgbClr val="1F1F1F"/>
                </a:solidFill>
                <a:latin typeface="Google Sans"/>
              </a:rPr>
              <a:t>La primera fase, </a:t>
            </a:r>
            <a:r>
              <a:rPr lang="es-ES" sz="1600" dirty="0">
                <a:solidFill>
                  <a:srgbClr val="1F1F1F"/>
                </a:solidFill>
                <a:latin typeface="Google Sans"/>
              </a:rPr>
              <a:t>que durará seis meses, se centrará en el desarrollo de las funcionalidades básicas de la aplicación.</a:t>
            </a:r>
          </a:p>
          <a:p>
            <a:pPr lvl="2">
              <a:lnSpc>
                <a:spcPct val="120000"/>
              </a:lnSpc>
              <a:buFont typeface="Wingdings" panose="05000000000000000000" pitchFamily="2" charset="2"/>
              <a:buChar char="Ø"/>
            </a:pPr>
            <a:r>
              <a:rPr lang="es-ES" sz="1600" b="1" dirty="0">
                <a:solidFill>
                  <a:srgbClr val="1F1F1F"/>
                </a:solidFill>
                <a:latin typeface="Google Sans"/>
              </a:rPr>
              <a:t>La segunda fase, </a:t>
            </a:r>
            <a:r>
              <a:rPr lang="es-ES" sz="1600" dirty="0">
                <a:solidFill>
                  <a:srgbClr val="1F1F1F"/>
                </a:solidFill>
                <a:latin typeface="Google Sans"/>
              </a:rPr>
              <a:t>que durará un año, se centrará en el desarrollo de nuevas funcionalidades y la mejora de las existentes.</a:t>
            </a:r>
          </a:p>
        </p:txBody>
      </p:sp>
      <p:pic>
        <p:nvPicPr>
          <p:cNvPr id="4" name="Picture 2" descr="Hackathon per les malalties minoritàries | Facultat d ...">
            <a:extLst>
              <a:ext uri="{FF2B5EF4-FFF2-40B4-BE49-F238E27FC236}">
                <a16:creationId xmlns:a16="http://schemas.microsoft.com/office/drawing/2014/main" id="{3F8DF8F5-674D-4FE5-49B3-BEBBB6EBAD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1925" y="6111861"/>
            <a:ext cx="1376363" cy="67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911486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íneas y puntos conectados que representan una red">
            <a:extLst>
              <a:ext uri="{FF2B5EF4-FFF2-40B4-BE49-F238E27FC236}">
                <a16:creationId xmlns:a16="http://schemas.microsoft.com/office/drawing/2014/main" id="{5C7875D7-5692-719E-C1FF-05CB6C4207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44" r="14746"/>
          <a:stretch/>
        </p:blipFill>
        <p:spPr>
          <a:xfrm>
            <a:off x="6448426" y="0"/>
            <a:ext cx="5743574" cy="6857999"/>
          </a:xfrm>
          <a:prstGeom prst="rect">
            <a:avLst/>
          </a:prstGeom>
        </p:spPr>
      </p:pic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7614CF9-2B22-1BBA-E425-1F25B253AB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0075" y="633976"/>
            <a:ext cx="4905375" cy="3742762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es-ES" sz="1600" b="1" dirty="0">
                <a:solidFill>
                  <a:srgbClr val="1F1F1F"/>
                </a:solidFill>
                <a:latin typeface="Google Sans"/>
              </a:rPr>
              <a:t>Conclusiones:</a:t>
            </a:r>
          </a:p>
          <a:p>
            <a:pPr marL="742950" lvl="1" indent="-285750">
              <a:lnSpc>
                <a:spcPct val="120000"/>
              </a:lnSpc>
            </a:pPr>
            <a:r>
              <a:rPr lang="es-ES" sz="1600" dirty="0">
                <a:solidFill>
                  <a:srgbClr val="1F1F1F"/>
                </a:solidFill>
                <a:latin typeface="Google Sans"/>
              </a:rPr>
              <a:t>La aplicación móvil para la movilidad de vehículos y transportes en la ciudad de Barcelona es un proyecto ambicioso que tiene el potencial de mejorar la movilidad urbana en la ciudad.</a:t>
            </a:r>
          </a:p>
          <a:p>
            <a:pPr marL="742950" lvl="1" indent="-285750">
              <a:lnSpc>
                <a:spcPct val="120000"/>
              </a:lnSpc>
            </a:pPr>
            <a:r>
              <a:rPr lang="es-ES" sz="1600" dirty="0">
                <a:solidFill>
                  <a:srgbClr val="1F1F1F"/>
                </a:solidFill>
                <a:latin typeface="Google Sans"/>
              </a:rPr>
              <a:t>El proyecto está respaldado por un equipo experimentado y cuenta con un cronograma.</a:t>
            </a:r>
          </a:p>
        </p:txBody>
      </p:sp>
      <p:pic>
        <p:nvPicPr>
          <p:cNvPr id="4" name="Picture 2" descr="Hackathon per les malalties minoritàries | Facultat d ...">
            <a:extLst>
              <a:ext uri="{FF2B5EF4-FFF2-40B4-BE49-F238E27FC236}">
                <a16:creationId xmlns:a16="http://schemas.microsoft.com/office/drawing/2014/main" id="{85788CBA-3F76-8CA4-EB85-88974F5590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1925" y="6111861"/>
            <a:ext cx="1376363" cy="674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41748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D490EDF-1C1C-1B65-650F-23DFA2759B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780" b="1577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AC87D63-CE68-3DB4-E921-AA158D163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7775" y="1823285"/>
            <a:ext cx="10058400" cy="131653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s-ES" sz="6600" b="1" dirty="0"/>
              <a:t>¡Abraza la ciudad del futuro!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9573123-CA93-C2E7-7126-A8F93BA42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47775" y="3429000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s-ES" sz="3200" b="1" dirty="0"/>
              <a:t>Libre de contaminación y de fácil circulación</a:t>
            </a:r>
          </a:p>
        </p:txBody>
      </p:sp>
      <p:pic>
        <p:nvPicPr>
          <p:cNvPr id="1026" name="Picture 2" descr="Hackathon per les malalties minoritàries | Facultat d ...">
            <a:extLst>
              <a:ext uri="{FF2B5EF4-FFF2-40B4-BE49-F238E27FC236}">
                <a16:creationId xmlns:a16="http://schemas.microsoft.com/office/drawing/2014/main" id="{BE74D5A4-9497-28AF-044A-9074C65F18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0163" y="5526465"/>
            <a:ext cx="2333625" cy="1143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2780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</TotalTime>
  <Words>406</Words>
  <Application>Microsoft Office PowerPoint</Application>
  <PresentationFormat>Panorámica</PresentationFormat>
  <Paragraphs>38</Paragraphs>
  <Slides>8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Google Sans</vt:lpstr>
      <vt:lpstr>Wingdings</vt:lpstr>
      <vt:lpstr>Tema de Office</vt:lpstr>
      <vt:lpstr>Proyecto de Aplicación Móvil para la Movilidad en Barcelona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¡Abraza la ciudad del futuro!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de Aplicación Móvil para la Movilidad en Barcelona</dc:title>
  <dc:creator>JOSE LUIS BELTRAN ANDREU</dc:creator>
  <cp:lastModifiedBy>JOSE LUIS BELTRAN ANDREU</cp:lastModifiedBy>
  <cp:revision>1</cp:revision>
  <dcterms:created xsi:type="dcterms:W3CDTF">2023-09-01T10:05:19Z</dcterms:created>
  <dcterms:modified xsi:type="dcterms:W3CDTF">2023-09-01T10:40:05Z</dcterms:modified>
</cp:coreProperties>
</file>

<file path=docProps/thumbnail.jpeg>
</file>